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73" r:id="rId2"/>
    <p:sldId id="274" r:id="rId3"/>
    <p:sldId id="266" r:id="rId4"/>
    <p:sldId id="267" r:id="rId5"/>
    <p:sldId id="268" r:id="rId6"/>
    <p:sldId id="272" r:id="rId7"/>
    <p:sldId id="275" r:id="rId8"/>
    <p:sldId id="276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AB3D4-6EE8-8FFF-1D2A-9A0AD4C9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574763-F058-494B-A46C-5158B3EFF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45C835-78FE-61A1-532F-67696E32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554B9-2D55-F9CA-8B6E-DD49D762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FE1F18-F94C-5C1C-9E82-40D5ED43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87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8A359-6573-1BCA-57FD-473FE272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9EDB2F-2964-5FC9-3000-504788228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F96E0D-ABB3-E239-1A62-EB812CE9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59057B-5084-8A53-0842-A530676F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20D924-44BD-B611-5EED-ACE37C27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4BD573-E6D9-39A7-1434-CB95FDF2C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6BCA8B-3973-B261-0069-25D0B9FBD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090A5-E5F6-1434-4156-3F9DF59C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F11A98-0E74-E966-A9D6-68E9A044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FA1E3E-962D-0643-848A-25D036E6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43205-7E8F-8973-EBD7-12CA1DB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82492-DA00-E822-38AB-79E948010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70ECA-B35E-C6B3-AF3E-39D23B41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925595-657F-3C8B-A1CA-16C2118B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22CF6-585F-5706-5EC5-23D3F0F7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25E4F-D702-1523-993B-8FD816F47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BC2258-465E-2E7E-743F-89C104C3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DAB084-E511-B597-CDAE-CE48FD09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BD04D-BAAF-E51E-2D69-BAE8B7A7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776AB-62BC-642F-776C-E0C46B57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FBE82-FBD2-5369-457F-EB1238FC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B345F-6632-05CE-3822-316D94410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27A81-0556-BF50-5E07-25F065EC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E8CC96-0E66-CEE7-2871-30AA02A0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59DD3A-35CC-8E61-14AA-20938B23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F9C1AE-4C56-BFE8-7913-7038CB3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DA85F-C0AA-1093-DB3F-44827567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5B24D-D779-BAF3-E623-3179DF0F7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F2EB4-70D3-5A37-A6CA-5BEFD7AA6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804A4-75F5-F16A-F5DB-FEFED2C0D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1635AF-835C-A9C8-350C-1A1EBFDDD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791341-44C5-481A-407F-69C8D6F4F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4F1257-9143-C5D4-C133-CE2671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22C4F8-B0C1-0765-3C8F-81C15221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820CA-3D02-3458-D889-7D7A3DA9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8E77F1-062B-DAF2-0943-C891EC0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11EC83-8D04-0CF4-6088-97BA4A51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587BC7-E13B-B673-BA91-B24CFCB8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2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71FAFB-012E-5468-198F-479E4761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D261DE-4FB4-36F1-E0FA-F8D4ED76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0867BA-0302-66CE-F017-3AD49FDB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1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898FE-7AE9-E499-37EC-C6C25175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65F48-6B70-9284-3D7A-985C1C07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10C48F-E168-8C92-A5EF-A03655341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6C055F-2499-F3C1-41A4-CE01211F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DD144A-F9FF-2FB1-ED36-67395E30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47B5F8-35BF-9DA4-7256-7B18FA308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8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06C0B-6FF8-A5CE-CB6D-DCC34AF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BDCC5A-CC66-F08B-16FE-C0A1FAD2F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69CBFB-1DB5-1819-3AAC-1475E181C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6421D2-CAE7-9AF7-4565-E512B3E90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0E1428-E77C-8D08-4DE0-84C66CE2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EA4B82-44B5-00DA-7E4B-FD7B3307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3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7E360-68DC-4447-6C21-6BA99CD4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EE4205-4A26-D0AE-DB48-9A696004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B06376-DAD0-AA4B-1D61-5C69BF7DA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ADDD8F-374B-BA8B-2125-77DA115BA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AEE50F-03F1-1BD8-7F48-799B6367B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589" y="1214438"/>
            <a:ext cx="6707187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719514" y="2192339"/>
            <a:ext cx="64801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Department of political science and political technologies</a:t>
            </a:r>
            <a:r>
              <a:rPr lang="ru-RU" altLang="ru-RU" sz="28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719514" y="3311525"/>
            <a:ext cx="66246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800" b="1"/>
              <a:t>Methodology of modern political </a:t>
            </a:r>
            <a:r>
              <a:rPr lang="en-US" altLang="ru-RU" sz="2800" b="1"/>
              <a:t>research</a:t>
            </a:r>
            <a:endParaRPr lang="ru-RU" altLang="ru-RU" sz="540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3863975" y="4306888"/>
            <a:ext cx="3240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sz="2400" b="1"/>
              <a:t>Abzhapparova A.A.</a:t>
            </a:r>
          </a:p>
          <a:p>
            <a:pPr eaLnBrk="1" hangingPunct="1"/>
            <a:r>
              <a:rPr lang="en-US" altLang="ru-RU" sz="2400" b="1"/>
              <a:t>Senior lecturer</a:t>
            </a:r>
            <a:endParaRPr lang="ru-RU" altLang="ru-RU" sz="2400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F76447-06F7-6BD1-0C0E-0F9EBCB0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Spurious Correlations in Political Data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09805D9-56FD-37D5-C421-804849D40C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39140"/>
            <a:ext cx="10515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Coincidences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irrelevant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patterns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big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science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Tools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detect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spuriousness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matrix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Partial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controlling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confounders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Robustness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across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samples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periods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02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3EF8C-7ECD-701C-4DD7-46467E3FF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Table: Key Concepts</a:t>
            </a: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DE0B4E5-AEC9-AD16-8AD6-7050AA346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280413"/>
              </p:ext>
            </p:extLst>
          </p:nvPr>
        </p:nvGraphicFramePr>
        <p:xfrm>
          <a:off x="179462" y="1931350"/>
          <a:ext cx="11648745" cy="4302303"/>
        </p:xfrm>
        <a:graphic>
          <a:graphicData uri="http://schemas.openxmlformats.org/drawingml/2006/table">
            <a:tbl>
              <a:tblPr/>
              <a:tblGrid>
                <a:gridCol w="3882915">
                  <a:extLst>
                    <a:ext uri="{9D8B030D-6E8A-4147-A177-3AD203B41FA5}">
                      <a16:colId xmlns:a16="http://schemas.microsoft.com/office/drawing/2014/main" val="2187914505"/>
                    </a:ext>
                  </a:extLst>
                </a:gridCol>
                <a:gridCol w="3882915">
                  <a:extLst>
                    <a:ext uri="{9D8B030D-6E8A-4147-A177-3AD203B41FA5}">
                      <a16:colId xmlns:a16="http://schemas.microsoft.com/office/drawing/2014/main" val="1362222963"/>
                    </a:ext>
                  </a:extLst>
                </a:gridCol>
                <a:gridCol w="3882915">
                  <a:extLst>
                    <a:ext uri="{9D8B030D-6E8A-4147-A177-3AD203B41FA5}">
                      <a16:colId xmlns:a16="http://schemas.microsoft.com/office/drawing/2014/main" val="1614802551"/>
                    </a:ext>
                  </a:extLst>
                </a:gridCol>
              </a:tblGrid>
              <a:tr h="5214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Concept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Definition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Political Example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6753577"/>
                  </a:ext>
                </a:extLst>
              </a:tr>
              <a:tr h="5214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Correlation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Association between X &amp; 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Democracy ↔ GDP growth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150047"/>
                  </a:ext>
                </a:extLst>
              </a:tr>
              <a:tr h="5214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Causation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→ Y directly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Electoral reform → Voter turnout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00674"/>
                  </a:ext>
                </a:extLst>
              </a:tr>
              <a:tr h="9126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Spurious correlation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&amp; Y related due to 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Voter turnout ↔ Economic growth (Z = institutional quality)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610968"/>
                  </a:ext>
                </a:extLst>
              </a:tr>
              <a:tr h="9126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Confounder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Third variable influencing both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GDP → Democracy &amp; GDP → Development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986338"/>
                  </a:ext>
                </a:extLst>
              </a:tr>
              <a:tr h="9126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Reverse causality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Y → 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dirty="0"/>
                        <a:t>Policy → Protest vs. Protest → Policy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4283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669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D9303A-B5BA-3470-64C9-323A93B7E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for Political Scientists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4259AAB-D531-04D7-A89D-42A6274D18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00693"/>
            <a:ext cx="10776438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Always question </a:t>
            </a:r>
            <a:r>
              <a:rPr kumimoji="0" lang="ru-RU" altLang="ru-RU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mechanism</a:t>
            </a: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not just pattern.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</a:t>
            </a:r>
            <a:r>
              <a:rPr kumimoji="0" lang="ru-RU" altLang="ru-RU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 design</a:t>
            </a: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strengthen causal claims.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Report both </a:t>
            </a:r>
            <a:r>
              <a:rPr kumimoji="0" lang="ru-RU" altLang="ru-RU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correlations and potential causal pathways</a:t>
            </a: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noting limitations.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Spurious correlations are frequent; rely on theory to guide inference</a:t>
            </a:r>
          </a:p>
        </p:txBody>
      </p:sp>
    </p:spTree>
    <p:extLst>
      <p:ext uri="{BB962C8B-B14F-4D97-AF65-F5344CB8AC3E}">
        <p14:creationId xmlns:p14="http://schemas.microsoft.com/office/powerpoint/2010/main" val="257488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5050" y="1276350"/>
            <a:ext cx="6624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3200" b="1"/>
              <a:t>Methodology of modern political</a:t>
            </a:r>
            <a:endParaRPr lang="ru-RU" altLang="ru-RU" sz="60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575051" y="3624264"/>
            <a:ext cx="761755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3200" b="1" dirty="0">
                <a:solidFill>
                  <a:srgbClr val="0070C0"/>
                </a:solidFill>
              </a:rPr>
              <a:t>Lecture</a:t>
            </a:r>
            <a:r>
              <a:rPr lang="ru-RU" altLang="ru-RU" sz="3200" b="1" dirty="0">
                <a:solidFill>
                  <a:srgbClr val="0070C0"/>
                </a:solidFill>
              </a:rPr>
              <a:t> </a:t>
            </a:r>
            <a:r>
              <a:rPr lang="en-US" altLang="ru-RU" sz="3200" b="1" dirty="0">
                <a:solidFill>
                  <a:srgbClr val="0070C0"/>
                </a:solidFill>
              </a:rPr>
              <a:t>5</a:t>
            </a:r>
            <a:endParaRPr lang="ru-RU" altLang="ru-RU" sz="3200" b="1" dirty="0">
              <a:solidFill>
                <a:srgbClr val="0070C0"/>
              </a:solidFill>
            </a:endParaRPr>
          </a:p>
          <a:p>
            <a:r>
              <a:rPr lang="ru-RU" sz="3600" dirty="0" err="1"/>
              <a:t>Causality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r>
              <a:rPr lang="ru-RU" sz="3600" dirty="0"/>
              <a:t>: </a:t>
            </a:r>
            <a:r>
              <a:rPr lang="ru-RU" sz="3600" dirty="0" err="1"/>
              <a:t>what</a:t>
            </a:r>
            <a:r>
              <a:rPr lang="ru-RU" sz="3600" dirty="0"/>
              <a:t> </a:t>
            </a:r>
            <a:r>
              <a:rPr lang="ru-RU" sz="3600" dirty="0" err="1"/>
              <a:t>does</a:t>
            </a:r>
            <a:r>
              <a:rPr lang="ru-RU" sz="3600" dirty="0"/>
              <a:t> B </a:t>
            </a:r>
            <a:r>
              <a:rPr lang="ru-RU" sz="3600" dirty="0" err="1"/>
              <a:t>when</a:t>
            </a:r>
            <a:r>
              <a:rPr lang="ru-RU" sz="3600" dirty="0"/>
              <a:t> A </a:t>
            </a:r>
            <a:r>
              <a:rPr lang="ru-RU" sz="3600" dirty="0" err="1"/>
              <a:t>does</a:t>
            </a:r>
            <a:r>
              <a:rPr lang="ru-RU" sz="3600" dirty="0"/>
              <a:t> </a:t>
            </a:r>
            <a:r>
              <a:rPr lang="ru-RU" sz="3600" dirty="0" err="1"/>
              <a:t>that</a:t>
            </a:r>
            <a:r>
              <a:rPr lang="ru-RU" sz="3600" dirty="0"/>
              <a:t> </a:t>
            </a:r>
            <a:r>
              <a:rPr lang="ru-RU" sz="3600" dirty="0" err="1"/>
              <a:t>Spurious</a:t>
            </a:r>
            <a:r>
              <a:rPr lang="ru-RU" sz="3600" dirty="0"/>
              <a:t> </a:t>
            </a:r>
            <a:r>
              <a:rPr lang="ru-RU" sz="3600" dirty="0" err="1"/>
              <a:t>correlation</a:t>
            </a:r>
            <a:endParaRPr lang="ru-RU" altLang="ru-RU" sz="115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Political science research often studies relationships between variables:</a:t>
            </a:r>
          </a:p>
          <a:p>
            <a:r>
              <a:rPr lang="en-US" dirty="0"/>
              <a:t>How do </a:t>
            </a:r>
            <a:r>
              <a:rPr lang="en-US" b="1" dirty="0"/>
              <a:t>institutions affect economic development</a:t>
            </a:r>
            <a:r>
              <a:rPr lang="en-US" dirty="0"/>
              <a:t>?</a:t>
            </a:r>
          </a:p>
          <a:p>
            <a:r>
              <a:rPr lang="en-US" dirty="0"/>
              <a:t>Does </a:t>
            </a:r>
            <a:r>
              <a:rPr lang="en-US" b="1" dirty="0"/>
              <a:t>voter turnout influence policy responsiveness</a:t>
            </a:r>
            <a:r>
              <a:rPr lang="en-US" dirty="0"/>
              <a:t>?</a:t>
            </a:r>
          </a:p>
          <a:p>
            <a:r>
              <a:rPr lang="en-US" dirty="0"/>
              <a:t>Does </a:t>
            </a:r>
            <a:r>
              <a:rPr lang="en-US" b="1" dirty="0"/>
              <a:t>media exposure shape political attitudes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Understanding </a:t>
            </a:r>
            <a:r>
              <a:rPr lang="en-US" b="1" dirty="0"/>
              <a:t>correlation vs. causation</a:t>
            </a:r>
            <a:r>
              <a:rPr lang="en-US" dirty="0"/>
              <a:t> is critical because:</a:t>
            </a:r>
          </a:p>
          <a:p>
            <a:r>
              <a:rPr lang="en-US" dirty="0"/>
              <a:t>Mistaking correlation for causation leads to flawed theory.</a:t>
            </a:r>
          </a:p>
          <a:p>
            <a:r>
              <a:rPr lang="en-US" dirty="0"/>
              <a:t>Policy recommendations may fail if the causal mechanism is misunderstood.</a:t>
            </a:r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vs. Causation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Correlation</a:t>
            </a:r>
            <a:r>
              <a:rPr lang="en-US" dirty="0"/>
              <a:t>: A statistical measure of association.</a:t>
            </a:r>
          </a:p>
          <a:p>
            <a:r>
              <a:rPr lang="en-US" dirty="0"/>
              <a:t>Can be </a:t>
            </a:r>
            <a:r>
              <a:rPr lang="en-US" b="1" dirty="0"/>
              <a:t>positive</a:t>
            </a:r>
            <a:r>
              <a:rPr lang="en-US" dirty="0"/>
              <a:t> (both variables rise/fall together) or </a:t>
            </a:r>
            <a:r>
              <a:rPr lang="en-US" b="1" dirty="0"/>
              <a:t>negative</a:t>
            </a:r>
            <a:r>
              <a:rPr lang="en-US" dirty="0"/>
              <a:t> (one rises, one falls).</a:t>
            </a:r>
          </a:p>
          <a:p>
            <a:r>
              <a:rPr lang="en-US" b="1" dirty="0"/>
              <a:t>Example in politics:</a:t>
            </a:r>
            <a:r>
              <a:rPr lang="en-US" dirty="0"/>
              <a:t> Countries with higher literacy rates often have higher voter turnout.</a:t>
            </a:r>
          </a:p>
          <a:p>
            <a:pPr marL="0" indent="0">
              <a:buNone/>
            </a:pPr>
            <a:r>
              <a:rPr lang="en-US" b="1" dirty="0"/>
              <a:t>Causation (Causality):</a:t>
            </a:r>
            <a:r>
              <a:rPr lang="en-US" dirty="0"/>
              <a:t> A change in </a:t>
            </a:r>
            <a:r>
              <a:rPr lang="en-US" b="1" dirty="0"/>
              <a:t>X leads to a change in Y</a:t>
            </a:r>
            <a:r>
              <a:rPr lang="en-US" dirty="0"/>
              <a:t>.</a:t>
            </a:r>
          </a:p>
          <a:p>
            <a:r>
              <a:rPr lang="en-US" dirty="0"/>
              <a:t>Requires a clear mechanism.</a:t>
            </a:r>
          </a:p>
          <a:p>
            <a:r>
              <a:rPr lang="en-US" b="1" dirty="0"/>
              <a:t>Example:</a:t>
            </a:r>
            <a:r>
              <a:rPr lang="en-US" dirty="0"/>
              <a:t> Electoral reforms → Increased voter participation.</a:t>
            </a:r>
          </a:p>
          <a:p>
            <a:pPr marL="0" indent="0">
              <a:buNone/>
            </a:pPr>
            <a:r>
              <a:rPr lang="en-US" b="1" dirty="0"/>
              <a:t>Key caution:</a:t>
            </a:r>
            <a:endParaRPr lang="en-US" dirty="0"/>
          </a:p>
          <a:p>
            <a:r>
              <a:rPr lang="en-US" dirty="0"/>
              <a:t>“Correlation does not imply causation.” Observed patterns may be coincidental, reversed, or driven by a third variable.</a:t>
            </a:r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Spurious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Definition: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Two variables appear related, but the relationship is caused by a </a:t>
            </a:r>
            <a:r>
              <a:rPr lang="en-US" b="1" dirty="0"/>
              <a:t>confounding variable</a:t>
            </a:r>
            <a:r>
              <a:rPr lang="en-US" dirty="0"/>
              <a:t> (or by chance).</a:t>
            </a:r>
          </a:p>
          <a:p>
            <a:r>
              <a:rPr lang="en-US" b="1" dirty="0"/>
              <a:t>Examples in political science: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Ice cream example in politics:</a:t>
            </a:r>
            <a:r>
              <a:rPr lang="en-US" dirty="0"/>
              <a:t> Hot weather correlates with protest events. Temperature is the true driver of both ice cream sales and protest frequency.</a:t>
            </a:r>
          </a:p>
          <a:p>
            <a:pPr marL="0" indent="0">
              <a:buNone/>
            </a:pPr>
            <a:r>
              <a:rPr lang="en-US" b="1" dirty="0"/>
              <a:t>Voter turnout &amp; economic growth:</a:t>
            </a:r>
            <a:r>
              <a:rPr lang="en-US" dirty="0"/>
              <a:t> Higher turnout correlates with GDP growth—but maybe </a:t>
            </a:r>
            <a:r>
              <a:rPr lang="en-US" b="1" dirty="0"/>
              <a:t>institutional quality</a:t>
            </a:r>
            <a:r>
              <a:rPr lang="en-US" dirty="0"/>
              <a:t> drives both.</a:t>
            </a:r>
          </a:p>
          <a:p>
            <a:r>
              <a:rPr lang="en-US" b="1" dirty="0"/>
              <a:t>Implication: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Always look for </a:t>
            </a:r>
            <a:r>
              <a:rPr lang="en-US" b="1" dirty="0"/>
              <a:t>confounders</a:t>
            </a:r>
            <a:r>
              <a:rPr lang="en-US" dirty="0"/>
              <a:t>, omitted variables, or coincidental relationships.</a:t>
            </a:r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Causal Relationships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03D3FF7-8999-BC11-B776-CD25B33E7D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6015" y="1585248"/>
            <a:ext cx="11246265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Direct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causation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X → 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Campaign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spending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Vote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share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Reverse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causation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 → 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intensity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Media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coverage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Media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coverage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intensity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Bidirectional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causation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feedback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loops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X ↔ 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trust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↔ Media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consumption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Confounding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spurious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relationship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X ↔ Y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Democracy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Human Development Index,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GDP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growth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(Z)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drives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both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03C74-DE9F-239D-1EF1-F87FAB898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Causality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13DFA-3E55-66AF-76B5-F3E8A8C1F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Political science often deals with </a:t>
            </a:r>
            <a:r>
              <a:rPr lang="en-US" sz="3200" b="1" dirty="0"/>
              <a:t>observational data</a:t>
            </a:r>
            <a:r>
              <a:rPr lang="en-US" sz="3200" dirty="0"/>
              <a:t>, making causal inference challenging. Tools include:</a:t>
            </a:r>
          </a:p>
          <a:p>
            <a:r>
              <a:rPr lang="en-US" sz="3200" b="1" dirty="0"/>
              <a:t>Temporal ordering:</a:t>
            </a:r>
            <a:r>
              <a:rPr lang="en-US" sz="3200" dirty="0"/>
              <a:t> Cause must precede effect.</a:t>
            </a:r>
          </a:p>
          <a:p>
            <a:r>
              <a:rPr lang="en-US" sz="3200" b="1" dirty="0"/>
              <a:t>Covariation:</a:t>
            </a:r>
            <a:r>
              <a:rPr lang="en-US" sz="3200" dirty="0"/>
              <a:t> Changes in X associated with changes in Y.</a:t>
            </a:r>
          </a:p>
          <a:p>
            <a:r>
              <a:rPr lang="en-US" sz="3200" b="1" dirty="0"/>
              <a:t>Eliminate confounders:</a:t>
            </a:r>
            <a:r>
              <a:rPr lang="en-US" sz="3200" dirty="0"/>
              <a:t> Control for other explanatory variables.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5036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C1276-1B8B-B227-06A2-120B8393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for causal inference: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1471B9-9084-4A81-2BA0-639F043DF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Experimental:</a:t>
            </a:r>
            <a:r>
              <a:rPr lang="en-US" dirty="0"/>
              <a:t> Field experiments, lab experiments (e.g., voter behavior studies)</a:t>
            </a:r>
          </a:p>
          <a:p>
            <a:pPr marL="0" indent="0">
              <a:buNone/>
            </a:pPr>
            <a:r>
              <a:rPr lang="en-US" b="1" dirty="0"/>
              <a:t>Quasi-experimental:</a:t>
            </a:r>
            <a:endParaRPr lang="en-US" dirty="0"/>
          </a:p>
          <a:p>
            <a:pPr lvl="1"/>
            <a:r>
              <a:rPr lang="en-US" dirty="0"/>
              <a:t>Difference-in-differences</a:t>
            </a:r>
          </a:p>
          <a:p>
            <a:pPr lvl="1"/>
            <a:r>
              <a:rPr lang="en-US" dirty="0"/>
              <a:t>Regression discontinuity</a:t>
            </a:r>
          </a:p>
          <a:p>
            <a:pPr lvl="1"/>
            <a:r>
              <a:rPr lang="en-US" dirty="0"/>
              <a:t>Instrumental variables</a:t>
            </a:r>
          </a:p>
          <a:p>
            <a:pPr marL="0" indent="0">
              <a:buNone/>
            </a:pPr>
            <a:r>
              <a:rPr lang="en-US" b="1" dirty="0"/>
              <a:t>Statistical controls:</a:t>
            </a:r>
            <a:r>
              <a:rPr lang="en-US" dirty="0"/>
              <a:t> Multivariate regression, propensity score matching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52CDE0-0B9F-4866-7F35-511B9A0A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from Political Science Research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5D1761-74CA-5B49-F7EE-27D7862E6A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8569" y="1532496"/>
            <a:ext cx="10785231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Does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democracy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economic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growth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Causality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debated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Need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control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initial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GDP,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resources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conflict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Media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exposure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polarization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Correlation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between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media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usage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polarization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Potential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confounders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Pre-existing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ideology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selective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exposure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</a:t>
            </a: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change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frequency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correlates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reforms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time-series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event-study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causality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754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683</Words>
  <Application>Microsoft Office PowerPoint</Application>
  <PresentationFormat>Широкоэкранный</PresentationFormat>
  <Paragraphs>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Тема Office</vt:lpstr>
      <vt:lpstr>AL-FARABI KAZAKH NATIONAL UNIVERSITY</vt:lpstr>
      <vt:lpstr>Презентация PowerPoint</vt:lpstr>
      <vt:lpstr>Introduction: Why it Matters</vt:lpstr>
      <vt:lpstr>Correlation vs. Causation</vt:lpstr>
      <vt:lpstr>Spurious Correlation</vt:lpstr>
      <vt:lpstr>Types of Causal Relationships</vt:lpstr>
      <vt:lpstr>Establishing Causality</vt:lpstr>
      <vt:lpstr>Methods for causal inference:</vt:lpstr>
      <vt:lpstr>Examples from Political Science Research</vt:lpstr>
      <vt:lpstr>Spurious Correlations in Political Data</vt:lpstr>
      <vt:lpstr>Summary Table: Key Concepts</vt:lpstr>
      <vt:lpstr>Takeaways for Political Scientists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Абжаппарова Айгуль</cp:lastModifiedBy>
  <cp:revision>74</cp:revision>
  <dcterms:created xsi:type="dcterms:W3CDTF">2018-09-03T06:38:52Z</dcterms:created>
  <dcterms:modified xsi:type="dcterms:W3CDTF">2026-01-27T12:26:25Z</dcterms:modified>
</cp:coreProperties>
</file>